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57"/>
  </p:notesMasterIdLst>
  <p:sldIdLst>
    <p:sldId id="282" r:id="rId2"/>
    <p:sldId id="300" r:id="rId3"/>
    <p:sldId id="301" r:id="rId4"/>
    <p:sldId id="302" r:id="rId5"/>
    <p:sldId id="303" r:id="rId6"/>
    <p:sldId id="337" r:id="rId7"/>
    <p:sldId id="304" r:id="rId8"/>
    <p:sldId id="314" r:id="rId9"/>
    <p:sldId id="315" r:id="rId10"/>
    <p:sldId id="316" r:id="rId11"/>
    <p:sldId id="317" r:id="rId12"/>
    <p:sldId id="318" r:id="rId13"/>
    <p:sldId id="348" r:id="rId14"/>
    <p:sldId id="349" r:id="rId15"/>
    <p:sldId id="319" r:id="rId16"/>
    <p:sldId id="320" r:id="rId17"/>
    <p:sldId id="338" r:id="rId18"/>
    <p:sldId id="307" r:id="rId19"/>
    <p:sldId id="308" r:id="rId20"/>
    <p:sldId id="310" r:id="rId21"/>
    <p:sldId id="309" r:id="rId22"/>
    <p:sldId id="311" r:id="rId23"/>
    <p:sldId id="312" r:id="rId24"/>
    <p:sldId id="313" r:id="rId25"/>
    <p:sldId id="339" r:id="rId26"/>
    <p:sldId id="340" r:id="rId27"/>
    <p:sldId id="331" r:id="rId28"/>
    <p:sldId id="332" r:id="rId29"/>
    <p:sldId id="333" r:id="rId30"/>
    <p:sldId id="334" r:id="rId31"/>
    <p:sldId id="335" r:id="rId32"/>
    <p:sldId id="345" r:id="rId33"/>
    <p:sldId id="336" r:id="rId34"/>
    <p:sldId id="346" r:id="rId35"/>
    <p:sldId id="341" r:id="rId36"/>
    <p:sldId id="352" r:id="rId37"/>
    <p:sldId id="353" r:id="rId38"/>
    <p:sldId id="356" r:id="rId39"/>
    <p:sldId id="354" r:id="rId40"/>
    <p:sldId id="357" r:id="rId41"/>
    <p:sldId id="358" r:id="rId42"/>
    <p:sldId id="342" r:id="rId43"/>
    <p:sldId id="359" r:id="rId44"/>
    <p:sldId id="361" r:id="rId45"/>
    <p:sldId id="343" r:id="rId46"/>
    <p:sldId id="351" r:id="rId47"/>
    <p:sldId id="344" r:id="rId48"/>
    <p:sldId id="360" r:id="rId49"/>
    <p:sldId id="322" r:id="rId50"/>
    <p:sldId id="327" r:id="rId51"/>
    <p:sldId id="328" r:id="rId52"/>
    <p:sldId id="329" r:id="rId53"/>
    <p:sldId id="347" r:id="rId54"/>
    <p:sldId id="355" r:id="rId55"/>
    <p:sldId id="325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DA16B5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454" autoAdjust="0"/>
    <p:restoredTop sz="94660"/>
  </p:normalViewPr>
  <p:slideViewPr>
    <p:cSldViewPr>
      <p:cViewPr>
        <p:scale>
          <a:sx n="84" d="100"/>
          <a:sy n="84" d="100"/>
        </p:scale>
        <p:origin x="-1002" y="2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64EEF1-3995-4443-9D16-0DB5373A2CDF}" type="datetimeFigureOut">
              <a:rPr lang="en-US" smtClean="0"/>
              <a:pPr/>
              <a:t>4/30/2018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79C98B-FFFF-4144-9664-C00863FD6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75987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1683D18-3CC2-421C-94BA-25C036B192DE}" type="datetimeFigureOut">
              <a:rPr lang="en-US" smtClean="0"/>
              <a:pPr/>
              <a:t>4/30/2018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EC08EE68-F10B-4E1A-9449-FBBEA15615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1683D18-3CC2-421C-94BA-25C036B192DE}" type="datetimeFigureOut">
              <a:rPr lang="en-US" smtClean="0"/>
              <a:pPr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C08EE68-F10B-4E1A-9449-FBBEA15615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1683D18-3CC2-421C-94BA-25C036B192DE}" type="datetimeFigureOut">
              <a:rPr lang="en-US" smtClean="0"/>
              <a:pPr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C08EE68-F10B-4E1A-9449-FBBEA15615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1683D18-3CC2-421C-94BA-25C036B192DE}" type="datetimeFigureOut">
              <a:rPr lang="en-US" smtClean="0"/>
              <a:pPr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C08EE68-F10B-4E1A-9449-FBBEA15615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1683D18-3CC2-421C-94BA-25C036B192DE}" type="datetimeFigureOut">
              <a:rPr lang="en-US" smtClean="0"/>
              <a:pPr/>
              <a:t>4/30/2018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C08EE68-F10B-4E1A-9449-FBBEA15615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1683D18-3CC2-421C-94BA-25C036B192DE}" type="datetimeFigureOut">
              <a:rPr lang="en-US" smtClean="0"/>
              <a:pPr/>
              <a:t>4/30/2018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C08EE68-F10B-4E1A-9449-FBBEA15615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1683D18-3CC2-421C-94BA-25C036B192DE}" type="datetimeFigureOut">
              <a:rPr lang="en-US" smtClean="0"/>
              <a:pPr/>
              <a:t>4/30/2018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C08EE68-F10B-4E1A-9449-FBBEA15615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1683D18-3CC2-421C-94BA-25C036B192DE}" type="datetimeFigureOut">
              <a:rPr lang="en-US" smtClean="0"/>
              <a:pPr/>
              <a:t>4/30/2018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C08EE68-F10B-4E1A-9449-FBBEA15615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1683D18-3CC2-421C-94BA-25C036B192DE}" type="datetimeFigureOut">
              <a:rPr lang="en-US" smtClean="0"/>
              <a:pPr/>
              <a:t>4/30/2018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C08EE68-F10B-4E1A-9449-FBBEA15615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61683D18-3CC2-421C-94BA-25C036B192DE}" type="datetimeFigureOut">
              <a:rPr lang="en-US" smtClean="0"/>
              <a:pPr/>
              <a:t>4/30/2018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C08EE68-F10B-4E1A-9449-FBBEA15615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1683D18-3CC2-421C-94BA-25C036B192DE}" type="datetimeFigureOut">
              <a:rPr lang="en-US" smtClean="0"/>
              <a:pPr/>
              <a:t>4/30/2018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EC08EE68-F10B-4E1A-9449-FBBEA15615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61683D18-3CC2-421C-94BA-25C036B192DE}" type="datetimeFigureOut">
              <a:rPr lang="en-US" smtClean="0"/>
              <a:pPr/>
              <a:t>4/30/2018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EC08EE68-F10B-4E1A-9449-FBBEA15615A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yro_Malabar_Church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381000"/>
            <a:ext cx="7772400" cy="6019800"/>
          </a:xfrm>
        </p:spPr>
        <p:txBody>
          <a:bodyPr>
            <a:normAutofit/>
          </a:bodyPr>
          <a:lstStyle/>
          <a:p>
            <a:pPr algn="ctr"/>
            <a:r>
              <a:rPr lang="en-US" sz="6600" dirty="0" smtClean="0">
                <a:ln w="1270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/>
            </a:r>
            <a:br>
              <a:rPr lang="en-US" sz="6600" dirty="0" smtClean="0">
                <a:ln w="1270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</a:br>
            <a:r>
              <a:rPr lang="en-US" sz="2200" dirty="0" smtClean="0">
                <a:ln w="1270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/>
            </a:r>
            <a:br>
              <a:rPr lang="en-US" sz="2200" dirty="0" smtClean="0">
                <a:ln w="1270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</a:br>
            <a:r>
              <a:rPr lang="en-US" sz="2200" dirty="0" smtClean="0">
                <a:ln w="1270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					</a:t>
            </a:r>
            <a:r>
              <a:rPr lang="en-US" sz="2000" b="0" dirty="0" smtClean="0">
                <a:ln w="1270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latin typeface="Garamond"/>
              </a:rPr>
              <a:t>PRESENTED BY:</a:t>
            </a:r>
            <a:r>
              <a:rPr lang="en-US" sz="2200" b="0" dirty="0" smtClean="0">
                <a:ln w="1270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/>
            </a:r>
            <a:br>
              <a:rPr lang="en-US" sz="2200" b="0" dirty="0" smtClean="0">
                <a:ln w="1270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</a:br>
            <a:r>
              <a:rPr lang="en-US" sz="2400" b="0" dirty="0" smtClean="0">
                <a:ln w="1270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latin typeface="Garamond"/>
              </a:rPr>
              <a:t>                                   			 	 </a:t>
            </a:r>
            <a:r>
              <a:rPr lang="en-US" sz="2400" b="0" dirty="0" err="1">
                <a:ln w="1270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latin typeface="Garamond"/>
              </a:rPr>
              <a:t>Neenu</a:t>
            </a:r>
            <a:r>
              <a:rPr lang="en-US" sz="2400" b="0" dirty="0">
                <a:ln w="1270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latin typeface="Garamond"/>
              </a:rPr>
              <a:t> </a:t>
            </a:r>
            <a:r>
              <a:rPr lang="en-US" sz="2400" b="0" dirty="0" err="1">
                <a:ln w="1270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latin typeface="Garamond"/>
              </a:rPr>
              <a:t>Manuval</a:t>
            </a:r>
            <a:r>
              <a:rPr lang="en-US" sz="2400" b="0" dirty="0">
                <a:ln w="1270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latin typeface="Garamond"/>
              </a:rPr>
              <a:t/>
            </a:r>
            <a:br>
              <a:rPr lang="en-US" sz="2400" b="0" dirty="0">
                <a:ln w="1270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latin typeface="Garamond"/>
              </a:rPr>
            </a:br>
            <a:r>
              <a:rPr lang="en-US" sz="2400" b="0" dirty="0">
                <a:ln w="1270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latin typeface="Garamond"/>
              </a:rPr>
              <a:t>							MCA </a:t>
            </a:r>
            <a:r>
              <a:rPr lang="en-US" sz="2400" b="0" dirty="0" smtClean="0">
                <a:ln w="1270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latin typeface="Garamond"/>
              </a:rPr>
              <a:t>S6</a:t>
            </a:r>
            <a:r>
              <a:rPr lang="en-US" sz="2400" b="0" dirty="0">
                <a:ln w="1270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latin typeface="Garamond"/>
              </a:rPr>
              <a:t/>
            </a:r>
            <a:br>
              <a:rPr lang="en-US" sz="2400" b="0" dirty="0">
                <a:ln w="1270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latin typeface="Garamond"/>
              </a:rPr>
            </a:br>
            <a:r>
              <a:rPr lang="en-US" sz="2400" b="0" dirty="0">
                <a:ln w="1270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latin typeface="Garamond"/>
              </a:rPr>
              <a:t>							</a:t>
            </a:r>
            <a:r>
              <a:rPr lang="en-US" sz="2400" b="0" dirty="0" smtClean="0">
                <a:ln w="1270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latin typeface="Garamond"/>
              </a:rPr>
              <a:t>No:36</a:t>
            </a:r>
            <a:r>
              <a:rPr lang="en-US" sz="2400" dirty="0">
                <a:ln w="1270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/>
            </a:r>
            <a:br>
              <a:rPr lang="en-US" sz="2400" dirty="0">
                <a:ln w="1270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</a:br>
            <a:r>
              <a:rPr lang="en-US" sz="2400" dirty="0" smtClean="0">
                <a:ln w="1270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/>
            </a:r>
            <a:br>
              <a:rPr lang="en-US" sz="2400" dirty="0" smtClean="0">
                <a:ln w="1270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</a:br>
            <a:r>
              <a:rPr lang="en-US" sz="2000" dirty="0">
                <a:ln w="1270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latin typeface="Garamond"/>
              </a:rPr>
              <a:t/>
            </a:r>
            <a:br>
              <a:rPr lang="en-US" sz="2000" dirty="0">
                <a:ln w="1270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latin typeface="Garamond"/>
              </a:rPr>
            </a:br>
            <a:r>
              <a:rPr lang="en-US" sz="1800" dirty="0">
                <a:ln w="1270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Garamond"/>
              </a:rPr>
              <a:t/>
            </a:r>
            <a:br>
              <a:rPr lang="en-US" sz="1800" dirty="0">
                <a:ln w="12700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solidFill>
                  <a:schemeClr val="tx1">
                    <a:lumMod val="9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Garamond"/>
              </a:rPr>
            </a:br>
            <a:endParaRPr lang="en-US" sz="2000" dirty="0">
              <a:solidFill>
                <a:srgbClr val="FF0000"/>
              </a:solidFill>
              <a:latin typeface="Algerian" pitchFamily="82" charset="0"/>
            </a:endParaRPr>
          </a:p>
        </p:txBody>
      </p:sp>
      <p:pic>
        <p:nvPicPr>
          <p:cNvPr id="3" name="Picture 2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42" y="923916"/>
            <a:ext cx="5000660" cy="1714512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N" sz="1600" dirty="0" err="1" smtClean="0">
                <a:cs typeface="Times New Roman" pitchFamily="18" charset="0"/>
              </a:rPr>
              <a:t>Netbeans</a:t>
            </a:r>
            <a:r>
              <a:rPr lang="en-IN" sz="1600" dirty="0" smtClean="0">
                <a:cs typeface="Times New Roman" pitchFamily="18" charset="0"/>
              </a:rPr>
              <a:t> is an integrated development environment (IDE) for developing primarily with Java, but also with other languages, in particular PHP, C/C++, and HTML5.It is also an application platform framework for Java desktop applications and others. The </a:t>
            </a:r>
            <a:r>
              <a:rPr lang="en-IN" sz="1600" dirty="0" err="1" smtClean="0">
                <a:cs typeface="Times New Roman" pitchFamily="18" charset="0"/>
              </a:rPr>
              <a:t>NetBeans</a:t>
            </a:r>
            <a:r>
              <a:rPr lang="en-IN" sz="1600" dirty="0" smtClean="0">
                <a:cs typeface="Times New Roman" pitchFamily="18" charset="0"/>
              </a:rPr>
              <a:t> IDE is written in Java and can run on Windows, OS X, Linux, Solaris and other platforms supporting a compatible JVM. The Net Beans Platform allows applications to be developed from a set of modular software components called modules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IN" sz="1600" dirty="0" smtClean="0">
                <a:cs typeface="Times New Roman" pitchFamily="18" charset="0"/>
              </a:rPr>
              <a:t>Among the features of the platform are: </a:t>
            </a:r>
          </a:p>
          <a:p>
            <a:pPr lvl="0">
              <a:lnSpc>
                <a:spcPct val="150000"/>
              </a:lnSpc>
            </a:pPr>
            <a:r>
              <a:rPr lang="en-IN" sz="1600" dirty="0" smtClean="0">
                <a:cs typeface="Times New Roman" pitchFamily="18" charset="0"/>
              </a:rPr>
              <a:t>User interface management (e.g. menus and toolbars) </a:t>
            </a:r>
          </a:p>
          <a:p>
            <a:pPr lvl="0">
              <a:lnSpc>
                <a:spcPct val="150000"/>
              </a:lnSpc>
            </a:pPr>
            <a:r>
              <a:rPr lang="en-IN" sz="1600" dirty="0" smtClean="0">
                <a:cs typeface="Times New Roman" pitchFamily="18" charset="0"/>
              </a:rPr>
              <a:t>User settings management </a:t>
            </a:r>
          </a:p>
          <a:p>
            <a:pPr lvl="0">
              <a:lnSpc>
                <a:spcPct val="150000"/>
              </a:lnSpc>
            </a:pPr>
            <a:r>
              <a:rPr lang="en-IN" sz="1600" dirty="0" smtClean="0">
                <a:cs typeface="Times New Roman" pitchFamily="18" charset="0"/>
              </a:rPr>
              <a:t>Storage management (saving and loading any kind of data) </a:t>
            </a:r>
          </a:p>
          <a:p>
            <a:pPr lvl="0">
              <a:lnSpc>
                <a:spcPct val="150000"/>
              </a:lnSpc>
            </a:pPr>
            <a:r>
              <a:rPr lang="en-IN" sz="1600" dirty="0" smtClean="0">
                <a:cs typeface="Times New Roman" pitchFamily="18" charset="0"/>
              </a:rPr>
              <a:t>Window management </a:t>
            </a:r>
          </a:p>
          <a:p>
            <a:pPr>
              <a:lnSpc>
                <a:spcPct val="150000"/>
              </a:lnSpc>
              <a:buNone/>
            </a:pPr>
            <a:endParaRPr lang="en-IN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22"/>
          </a:xfrm>
        </p:spPr>
        <p:txBody>
          <a:bodyPr>
            <a:normAutofit/>
          </a:bodyPr>
          <a:lstStyle/>
          <a:p>
            <a:pPr algn="ctr"/>
            <a:r>
              <a:rPr lang="en-IN" sz="2800" u="sng" dirty="0" smtClean="0">
                <a:solidFill>
                  <a:srgbClr val="DA16B5"/>
                </a:solidFill>
                <a:latin typeface="Times New Roman" pitchFamily="18" charset="0"/>
                <a:cs typeface="Times New Roman" pitchFamily="18" charset="0"/>
              </a:rPr>
              <a:t>NETBEANS </a:t>
            </a:r>
            <a:br>
              <a:rPr lang="en-IN" sz="2800" u="sng" dirty="0" smtClean="0">
                <a:solidFill>
                  <a:srgbClr val="DA16B5"/>
                </a:solidFill>
                <a:latin typeface="Times New Roman" pitchFamily="18" charset="0"/>
                <a:cs typeface="Times New Roman" pitchFamily="18" charset="0"/>
              </a:rPr>
            </a:br>
            <a:endParaRPr lang="en-IN" sz="2800" dirty="0">
              <a:solidFill>
                <a:srgbClr val="DA16B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IN" sz="1400" dirty="0" err="1" smtClean="0">
                <a:cs typeface="Times New Roman" pitchFamily="18" charset="0"/>
              </a:rPr>
              <a:t>WordPress</a:t>
            </a:r>
            <a:r>
              <a:rPr lang="en-IN" sz="1400" dirty="0" smtClean="0">
                <a:cs typeface="Times New Roman" pitchFamily="18" charset="0"/>
              </a:rPr>
              <a:t> is an open source Content Management System (CMS), which allows the</a:t>
            </a:r>
          </a:p>
          <a:p>
            <a:pPr algn="just">
              <a:lnSpc>
                <a:spcPct val="150000"/>
              </a:lnSpc>
              <a:buNone/>
            </a:pPr>
            <a:r>
              <a:rPr lang="en-IN" sz="1400" dirty="0" smtClean="0">
                <a:cs typeface="Times New Roman" pitchFamily="18" charset="0"/>
              </a:rPr>
              <a:t>users to build dynamic websites and blogs. </a:t>
            </a:r>
            <a:r>
              <a:rPr lang="en-IN" sz="1400" dirty="0" err="1" smtClean="0">
                <a:cs typeface="Times New Roman" pitchFamily="18" charset="0"/>
              </a:rPr>
              <a:t>WordPress</a:t>
            </a:r>
            <a:r>
              <a:rPr lang="en-IN" sz="1400" dirty="0" smtClean="0">
                <a:cs typeface="Times New Roman" pitchFamily="18" charset="0"/>
              </a:rPr>
              <a:t> is the most popular blogging</a:t>
            </a:r>
          </a:p>
          <a:p>
            <a:pPr algn="just">
              <a:lnSpc>
                <a:spcPct val="150000"/>
              </a:lnSpc>
              <a:buNone/>
            </a:pPr>
            <a:r>
              <a:rPr lang="en-IN" sz="1400" dirty="0" smtClean="0">
                <a:cs typeface="Times New Roman" pitchFamily="18" charset="0"/>
              </a:rPr>
              <a:t>system on the web and allows updating, customizing and managing the website from</a:t>
            </a:r>
          </a:p>
          <a:p>
            <a:pPr algn="just">
              <a:lnSpc>
                <a:spcPct val="150000"/>
              </a:lnSpc>
              <a:buNone/>
            </a:pPr>
            <a:r>
              <a:rPr lang="en-IN" sz="1400" dirty="0" smtClean="0">
                <a:cs typeface="Times New Roman" pitchFamily="18" charset="0"/>
              </a:rPr>
              <a:t>its back-end CMS and components. </a:t>
            </a:r>
          </a:p>
          <a:p>
            <a:pPr algn="just">
              <a:lnSpc>
                <a:spcPct val="150000"/>
              </a:lnSpc>
              <a:buNone/>
            </a:pPr>
            <a:r>
              <a:rPr lang="en-IN" sz="1400" dirty="0" err="1" smtClean="0">
                <a:cs typeface="Times New Roman" pitchFamily="18" charset="0"/>
              </a:rPr>
              <a:t>WordPress</a:t>
            </a:r>
            <a:r>
              <a:rPr lang="en-IN" sz="1400" dirty="0" smtClean="0">
                <a:cs typeface="Times New Roman" pitchFamily="18" charset="0"/>
              </a:rPr>
              <a:t> is an Content Management System (CMS), which is open source and was</a:t>
            </a:r>
          </a:p>
          <a:p>
            <a:pPr algn="just">
              <a:lnSpc>
                <a:spcPct val="150000"/>
              </a:lnSpc>
              <a:buNone/>
            </a:pPr>
            <a:r>
              <a:rPr lang="en-IN" sz="1400" dirty="0" smtClean="0">
                <a:cs typeface="Times New Roman" pitchFamily="18" charset="0"/>
              </a:rPr>
              <a:t>created to manage blogs. </a:t>
            </a:r>
            <a:r>
              <a:rPr lang="en-IN" sz="1400" dirty="0" err="1" smtClean="0">
                <a:cs typeface="Times New Roman" pitchFamily="18" charset="0"/>
              </a:rPr>
              <a:t>WordPress</a:t>
            </a:r>
            <a:r>
              <a:rPr lang="en-IN" sz="1400" dirty="0" smtClean="0">
                <a:cs typeface="Times New Roman" pitchFamily="18" charset="0"/>
              </a:rPr>
              <a:t> allows you to easily create and manage your</a:t>
            </a:r>
          </a:p>
          <a:p>
            <a:pPr algn="just">
              <a:lnSpc>
                <a:spcPct val="150000"/>
              </a:lnSpc>
              <a:buNone/>
            </a:pPr>
            <a:r>
              <a:rPr lang="en-IN" sz="1400" dirty="0" smtClean="0">
                <a:cs typeface="Times New Roman" pitchFamily="18" charset="0"/>
              </a:rPr>
              <a:t>blogs and websites content without coding and it can be used to create fully</a:t>
            </a:r>
          </a:p>
          <a:p>
            <a:pPr algn="just">
              <a:lnSpc>
                <a:spcPct val="150000"/>
              </a:lnSpc>
              <a:buNone/>
            </a:pPr>
            <a:r>
              <a:rPr lang="en-IN" sz="1400" dirty="0" smtClean="0">
                <a:cs typeface="Times New Roman" pitchFamily="18" charset="0"/>
              </a:rPr>
              <a:t>operational website. </a:t>
            </a:r>
          </a:p>
          <a:p>
            <a:pPr algn="just">
              <a:lnSpc>
                <a:spcPct val="150000"/>
              </a:lnSpc>
              <a:buNone/>
            </a:pPr>
            <a:r>
              <a:rPr lang="en-IN" sz="1400" dirty="0" smtClean="0">
                <a:cs typeface="Times New Roman" pitchFamily="18" charset="0"/>
              </a:rPr>
              <a:t>The Content Management System (CMS) is a software which stores all the data such</a:t>
            </a:r>
          </a:p>
          <a:p>
            <a:pPr algn="just">
              <a:lnSpc>
                <a:spcPct val="150000"/>
              </a:lnSpc>
              <a:buNone/>
            </a:pPr>
            <a:r>
              <a:rPr lang="en-IN" sz="1400" dirty="0" smtClean="0">
                <a:cs typeface="Times New Roman" pitchFamily="18" charset="0"/>
              </a:rPr>
              <a:t>as text, photos, music, documents, etc. and is made available on your website. It</a:t>
            </a:r>
          </a:p>
          <a:p>
            <a:pPr algn="just">
              <a:lnSpc>
                <a:spcPct val="150000"/>
              </a:lnSpc>
              <a:buNone/>
            </a:pPr>
            <a:r>
              <a:rPr lang="en-IN" sz="1400" dirty="0" smtClean="0">
                <a:cs typeface="Times New Roman" pitchFamily="18" charset="0"/>
              </a:rPr>
              <a:t>helps in editing, publishing and modifying the content of the website</a:t>
            </a:r>
            <a:endParaRPr lang="en-IN" sz="1400" dirty="0">
              <a:cs typeface="Times New Roman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2800" dirty="0" smtClean="0">
                <a:solidFill>
                  <a:srgbClr val="DA16B5"/>
                </a:solidFill>
              </a:rPr>
              <a:t>WORDPRESS </a:t>
            </a:r>
            <a:endParaRPr lang="en-IN" sz="2800" dirty="0">
              <a:solidFill>
                <a:srgbClr val="DA16B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endParaRPr lang="en-IN" dirty="0" smtClean="0"/>
          </a:p>
          <a:p>
            <a:pPr>
              <a:lnSpc>
                <a:spcPct val="170000"/>
              </a:lnSpc>
            </a:pPr>
            <a:r>
              <a:rPr lang="en-IN" sz="6400" dirty="0" smtClean="0"/>
              <a:t>The most important features of </a:t>
            </a:r>
            <a:r>
              <a:rPr lang="en-IN" sz="6400" dirty="0" err="1" smtClean="0"/>
              <a:t>WordPress</a:t>
            </a:r>
            <a:r>
              <a:rPr lang="en-IN" sz="6400" dirty="0" smtClean="0"/>
              <a:t> are that you can create dynamic website without any programming and designing knowledge. </a:t>
            </a:r>
          </a:p>
          <a:p>
            <a:pPr>
              <a:lnSpc>
                <a:spcPct val="170000"/>
              </a:lnSpc>
            </a:pPr>
            <a:r>
              <a:rPr lang="en-IN" sz="6400" dirty="0" smtClean="0"/>
              <a:t> </a:t>
            </a:r>
            <a:r>
              <a:rPr lang="en-IN" sz="6400" dirty="0" err="1" smtClean="0"/>
              <a:t>WordPress</a:t>
            </a:r>
            <a:r>
              <a:rPr lang="en-IN" sz="6400" dirty="0" smtClean="0"/>
              <a:t> is theme based which provides you options of various open source and premium design themes, which can be integrate easily without any designing knowledge. </a:t>
            </a:r>
          </a:p>
          <a:p>
            <a:pPr>
              <a:lnSpc>
                <a:spcPct val="170000"/>
              </a:lnSpc>
            </a:pPr>
            <a:r>
              <a:rPr lang="en-IN" sz="6400" dirty="0" smtClean="0"/>
              <a:t> </a:t>
            </a:r>
            <a:r>
              <a:rPr lang="en-IN" sz="6400" dirty="0" err="1" smtClean="0"/>
              <a:t>Plugins</a:t>
            </a:r>
            <a:r>
              <a:rPr lang="en-IN" sz="6400" dirty="0" smtClean="0"/>
              <a:t> extends the functionality of </a:t>
            </a:r>
            <a:r>
              <a:rPr lang="en-IN" sz="6400" dirty="0" err="1" smtClean="0"/>
              <a:t>WordPress</a:t>
            </a:r>
            <a:r>
              <a:rPr lang="en-IN" sz="6400" dirty="0" smtClean="0"/>
              <a:t>, which can be used to add new required modules. </a:t>
            </a:r>
          </a:p>
          <a:p>
            <a:pPr>
              <a:lnSpc>
                <a:spcPct val="170000"/>
              </a:lnSpc>
            </a:pPr>
            <a:r>
              <a:rPr lang="en-IN" sz="6400" dirty="0" smtClean="0"/>
              <a:t> </a:t>
            </a:r>
            <a:r>
              <a:rPr lang="en-IN" sz="6400" dirty="0" err="1" smtClean="0"/>
              <a:t>WordPress</a:t>
            </a:r>
            <a:r>
              <a:rPr lang="en-IN" sz="6400" dirty="0" smtClean="0"/>
              <a:t> sites are search engine optimization (SEO) friendly, it means sites built in </a:t>
            </a:r>
            <a:r>
              <a:rPr lang="en-IN" sz="6400" dirty="0" err="1" smtClean="0"/>
              <a:t>WordPress</a:t>
            </a:r>
            <a:r>
              <a:rPr lang="en-IN" sz="6400" dirty="0" smtClean="0"/>
              <a:t> can be easily optimized for search engine listings. </a:t>
            </a:r>
          </a:p>
          <a:p>
            <a:pPr>
              <a:lnSpc>
                <a:spcPct val="170000"/>
              </a:lnSpc>
            </a:pPr>
            <a:r>
              <a:rPr lang="en-IN" sz="6400" dirty="0" smtClean="0"/>
              <a:t> </a:t>
            </a:r>
            <a:r>
              <a:rPr lang="en-IN" sz="6400" dirty="0" err="1" smtClean="0"/>
              <a:t>WordPress</a:t>
            </a:r>
            <a:r>
              <a:rPr lang="en-IN" sz="6400" dirty="0" smtClean="0"/>
              <a:t> is Multilingual, which allow users to translating content in their language. </a:t>
            </a:r>
          </a:p>
          <a:p>
            <a:pPr>
              <a:lnSpc>
                <a:spcPct val="170000"/>
              </a:lnSpc>
            </a:pPr>
            <a:r>
              <a:rPr lang="en-IN" sz="6400" dirty="0" smtClean="0"/>
              <a:t> </a:t>
            </a:r>
            <a:r>
              <a:rPr lang="en-IN" sz="6400" dirty="0" err="1" smtClean="0"/>
              <a:t>WordPress</a:t>
            </a:r>
            <a:r>
              <a:rPr lang="en-IN" sz="6400" dirty="0" smtClean="0"/>
              <a:t> has inbuilt Media Management System which is used to manage images, music, documents etc. and can be used with text content. </a:t>
            </a:r>
          </a:p>
          <a:p>
            <a:pPr>
              <a:buNone/>
            </a:pPr>
            <a:endParaRPr lang="en-IN" sz="5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2800" dirty="0" smtClean="0">
                <a:solidFill>
                  <a:srgbClr val="DA16B5"/>
                </a:solidFill>
              </a:rPr>
              <a:t>Characteristics</a:t>
            </a:r>
            <a:endParaRPr lang="en-IN" sz="2800" dirty="0">
              <a:solidFill>
                <a:srgbClr val="DA16B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  <a:buNone/>
            </a:pPr>
            <a:r>
              <a:rPr lang="en-IN" sz="1800" dirty="0" smtClean="0"/>
              <a:t>Structured Query Language (SQL), in computer science, a database sub</a:t>
            </a:r>
          </a:p>
          <a:p>
            <a:pPr>
              <a:lnSpc>
                <a:spcPct val="150000"/>
              </a:lnSpc>
              <a:buNone/>
            </a:pPr>
            <a:r>
              <a:rPr lang="en-IN" sz="1800" dirty="0" smtClean="0"/>
              <a:t>language used in querying, updating and managing relational databases.</a:t>
            </a:r>
          </a:p>
          <a:p>
            <a:pPr>
              <a:lnSpc>
                <a:spcPct val="150000"/>
              </a:lnSpc>
              <a:buNone/>
            </a:pPr>
            <a:r>
              <a:rPr lang="en-IN" sz="1800" dirty="0" smtClean="0"/>
              <a:t>Derived from an IBM research project that created Structured English Query</a:t>
            </a:r>
          </a:p>
          <a:p>
            <a:pPr>
              <a:lnSpc>
                <a:spcPct val="150000"/>
              </a:lnSpc>
              <a:buNone/>
            </a:pPr>
            <a:r>
              <a:rPr lang="en-IN" sz="1800" dirty="0" smtClean="0"/>
              <a:t>Language (SEQUEL) in the 1970’s SQL is accepted standard in database</a:t>
            </a:r>
          </a:p>
          <a:p>
            <a:pPr>
              <a:lnSpc>
                <a:spcPct val="150000"/>
              </a:lnSpc>
              <a:buNone/>
            </a:pPr>
            <a:r>
              <a:rPr lang="en-IN" sz="1800" dirty="0" smtClean="0"/>
              <a:t>products. Although it is not a programming language in the same sense as</a:t>
            </a:r>
          </a:p>
          <a:p>
            <a:pPr>
              <a:lnSpc>
                <a:spcPct val="150000"/>
              </a:lnSpc>
              <a:buNone/>
            </a:pPr>
            <a:r>
              <a:rPr lang="en-IN" sz="1800" dirty="0" smtClean="0"/>
              <a:t>C or PASCAL, SQL can either be used in formulating interactive queries or</a:t>
            </a:r>
          </a:p>
          <a:p>
            <a:pPr>
              <a:lnSpc>
                <a:spcPct val="150000"/>
              </a:lnSpc>
              <a:buNone/>
            </a:pPr>
            <a:r>
              <a:rPr lang="en-IN" sz="1800" dirty="0" smtClean="0"/>
              <a:t>be embedded in as application as for handling data. </a:t>
            </a:r>
          </a:p>
          <a:p>
            <a:pPr>
              <a:lnSpc>
                <a:spcPct val="150000"/>
              </a:lnSpc>
              <a:buNone/>
            </a:pPr>
            <a:r>
              <a:rPr lang="en-IN" sz="1800" dirty="0" smtClean="0"/>
              <a:t>Microsoft SQL server is a relational database that runs on the Windows NT</a:t>
            </a:r>
          </a:p>
          <a:p>
            <a:pPr>
              <a:lnSpc>
                <a:spcPct val="150000"/>
              </a:lnSpc>
              <a:buNone/>
            </a:pPr>
            <a:r>
              <a:rPr lang="en-IN" sz="1800" dirty="0" smtClean="0"/>
              <a:t>operating system. SQL (RDBMS) is a widely accepted industry standard for defining ,</a:t>
            </a:r>
          </a:p>
          <a:p>
            <a:pPr>
              <a:lnSpc>
                <a:spcPct val="150000"/>
              </a:lnSpc>
              <a:buNone/>
            </a:pPr>
            <a:r>
              <a:rPr lang="en-IN" sz="1800" dirty="0" smtClean="0"/>
              <a:t>changing and managing data and controlling how changes to the database are made</a:t>
            </a:r>
          </a:p>
          <a:p>
            <a:pPr>
              <a:lnSpc>
                <a:spcPct val="150000"/>
              </a:lnSpc>
              <a:buNone/>
            </a:pPr>
            <a:r>
              <a:rPr lang="en-IN" sz="1800" dirty="0" smtClean="0"/>
              <a:t>by using tables, index keys rows and columns to store data. </a:t>
            </a:r>
            <a:endParaRPr lang="en-IN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2800" dirty="0" smtClean="0">
                <a:solidFill>
                  <a:srgbClr val="DA16B5"/>
                </a:solidFill>
              </a:rPr>
              <a:t>My SQL </a:t>
            </a:r>
            <a:endParaRPr lang="en-IN" sz="2800" dirty="0">
              <a:solidFill>
                <a:srgbClr val="DA16B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IN" dirty="0" smtClean="0"/>
          </a:p>
          <a:p>
            <a:pPr>
              <a:lnSpc>
                <a:spcPct val="150000"/>
              </a:lnSpc>
            </a:pPr>
            <a:r>
              <a:rPr lang="en-IN" sz="2000" dirty="0" smtClean="0"/>
              <a:t> A variety of user interfaces </a:t>
            </a:r>
          </a:p>
          <a:p>
            <a:pPr>
              <a:lnSpc>
                <a:spcPct val="150000"/>
              </a:lnSpc>
            </a:pPr>
            <a:r>
              <a:rPr lang="en-IN" sz="2000" dirty="0" smtClean="0"/>
              <a:t> Physical data independence </a:t>
            </a:r>
          </a:p>
          <a:p>
            <a:pPr>
              <a:lnSpc>
                <a:spcPct val="150000"/>
              </a:lnSpc>
            </a:pPr>
            <a:r>
              <a:rPr lang="en-IN" sz="2000" dirty="0" smtClean="0"/>
              <a:t> Logical data independence</a:t>
            </a:r>
          </a:p>
          <a:p>
            <a:pPr>
              <a:lnSpc>
                <a:spcPct val="150000"/>
              </a:lnSpc>
            </a:pPr>
            <a:r>
              <a:rPr lang="en-IN" sz="2000" dirty="0" smtClean="0"/>
              <a:t> Query optimization </a:t>
            </a:r>
          </a:p>
          <a:p>
            <a:pPr>
              <a:lnSpc>
                <a:spcPct val="150000"/>
              </a:lnSpc>
            </a:pPr>
            <a:r>
              <a:rPr lang="en-IN" sz="2000" dirty="0" smtClean="0"/>
              <a:t> Data integrity </a:t>
            </a:r>
          </a:p>
          <a:p>
            <a:pPr>
              <a:lnSpc>
                <a:spcPct val="150000"/>
              </a:lnSpc>
            </a:pPr>
            <a:r>
              <a:rPr lang="en-IN" sz="2000" dirty="0" smtClean="0"/>
              <a:t> Concurrency control </a:t>
            </a:r>
          </a:p>
          <a:p>
            <a:pPr>
              <a:lnSpc>
                <a:spcPct val="150000"/>
              </a:lnSpc>
            </a:pPr>
            <a:r>
              <a:rPr lang="en-IN" sz="2000" dirty="0" smtClean="0"/>
              <a:t> Backup and recovery </a:t>
            </a:r>
          </a:p>
          <a:p>
            <a:pPr>
              <a:lnSpc>
                <a:spcPct val="150000"/>
              </a:lnSpc>
            </a:pPr>
            <a:r>
              <a:rPr lang="en-IN" sz="2000" dirty="0" smtClean="0"/>
              <a:t> Security and authorization </a:t>
            </a:r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solidFill>
                  <a:srgbClr val="0000FF"/>
                </a:solidFill>
              </a:rPr>
              <a:t>Features</a:t>
            </a:r>
            <a:endParaRPr lang="en-IN" sz="28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400" b="1" u="sng" dirty="0" smtClean="0">
                <a:solidFill>
                  <a:srgbClr val="0000FF"/>
                </a:solidFill>
              </a:rPr>
              <a:t>Hardware specification</a:t>
            </a:r>
          </a:p>
          <a:p>
            <a:pPr marL="0" indent="0">
              <a:buNone/>
            </a:pPr>
            <a:endParaRPr lang="en-IN" sz="2400" b="1" u="sng" dirty="0" smtClean="0">
              <a:solidFill>
                <a:srgbClr val="0000FF"/>
              </a:solidFill>
            </a:endParaRP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Processors 	  :   Intel Premium Pro or Processor running at 133 MHz</a:t>
            </a: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Hard Disk	   : 1.2 GB Hard Disk</a:t>
            </a: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RAM      	   :  Client Level – Minimum 128MB</a:t>
            </a:r>
          </a:p>
          <a:p>
            <a:pPr marL="0" indent="0">
              <a:buNone/>
            </a:pPr>
            <a:endParaRPr lang="en-IN" sz="2400" u="sng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IN" sz="2400" u="sng" dirty="0" smtClean="0">
                <a:latin typeface="Times New Roman" pitchFamily="18" charset="0"/>
                <a:cs typeface="Times New Roman" pitchFamily="18" charset="0"/>
              </a:rPr>
              <a:t>Recommended Requirements for peak performance</a:t>
            </a: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RAM      	  :  Client Level – Minimum 512MB</a:t>
            </a: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Display Type	  : SVGA Colour Enhanced Monitor</a:t>
            </a:r>
          </a:p>
          <a:p>
            <a:r>
              <a:rPr lang="en-IN" sz="2000" dirty="0" smtClean="0">
                <a:latin typeface="Times New Roman" pitchFamily="18" charset="0"/>
                <a:cs typeface="Times New Roman" pitchFamily="18" charset="0"/>
              </a:rPr>
              <a:t>Mouse           	  : PS/2 2 Button</a:t>
            </a:r>
          </a:p>
          <a:p>
            <a:pPr>
              <a:buNone/>
            </a:pP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2800" dirty="0" smtClean="0">
                <a:solidFill>
                  <a:srgbClr val="DA16B5"/>
                </a:solidFill>
                <a:cs typeface="Times New Roman" pitchFamily="18" charset="0"/>
              </a:rPr>
              <a:t>System specification</a:t>
            </a:r>
            <a:endParaRPr lang="en-IN" sz="2800" dirty="0">
              <a:solidFill>
                <a:srgbClr val="DA16B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IN" sz="2000" dirty="0" smtClean="0"/>
              <a:t>Front End Tool : HTML, JavaScript, CSS, Twitter Bootstrap </a:t>
            </a:r>
          </a:p>
          <a:p>
            <a:pPr>
              <a:lnSpc>
                <a:spcPct val="200000"/>
              </a:lnSpc>
            </a:pPr>
            <a:r>
              <a:rPr lang="en-IN" sz="2000" dirty="0" smtClean="0"/>
              <a:t>Back End Tool : PHP, </a:t>
            </a:r>
            <a:r>
              <a:rPr lang="en-IN" sz="2000" dirty="0" err="1" smtClean="0"/>
              <a:t>WordPress</a:t>
            </a:r>
            <a:r>
              <a:rPr lang="en-IN" sz="2000" dirty="0" smtClean="0"/>
              <a:t>, </a:t>
            </a:r>
            <a:r>
              <a:rPr lang="en-IN" sz="2000" dirty="0" err="1" smtClean="0"/>
              <a:t>MySQL</a:t>
            </a:r>
            <a:r>
              <a:rPr lang="en-IN" sz="2000" dirty="0" smtClean="0"/>
              <a:t> </a:t>
            </a:r>
          </a:p>
          <a:p>
            <a:pPr>
              <a:lnSpc>
                <a:spcPct val="200000"/>
              </a:lnSpc>
            </a:pPr>
            <a:r>
              <a:rPr lang="en-IN" sz="2000" dirty="0" smtClean="0"/>
              <a:t>Operating System : Windows XP 7 Professionals and Higher</a:t>
            </a:r>
          </a:p>
          <a:p>
            <a:pPr>
              <a:lnSpc>
                <a:spcPct val="200000"/>
              </a:lnSpc>
            </a:pPr>
            <a:r>
              <a:rPr lang="en-IN" sz="2000" dirty="0" smtClean="0"/>
              <a:t> Browser : Google Chrome, Mozilla Firefox</a:t>
            </a: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IN" sz="2400" u="sng" dirty="0" smtClean="0">
                <a:solidFill>
                  <a:srgbClr val="0000FF"/>
                </a:solidFill>
              </a:rPr>
              <a:t>Software specification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4721431"/>
          </a:xfrm>
        </p:spPr>
        <p:txBody>
          <a:bodyPr/>
          <a:lstStyle/>
          <a:p>
            <a:pPr>
              <a:buNone/>
            </a:pPr>
            <a:endParaRPr lang="en-IN" dirty="0" smtClean="0"/>
          </a:p>
          <a:p>
            <a:pPr>
              <a:buNone/>
            </a:pPr>
            <a:r>
              <a:rPr lang="en-IN" sz="2400" dirty="0" err="1" smtClean="0">
                <a:solidFill>
                  <a:srgbClr val="0000FF"/>
                </a:solidFill>
              </a:rPr>
              <a:t>Tbl_Login</a:t>
            </a:r>
            <a:endParaRPr lang="en-IN" sz="2400" dirty="0">
              <a:solidFill>
                <a:srgbClr val="0000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>
                <a:solidFill>
                  <a:srgbClr val="DA16B5"/>
                </a:solidFill>
              </a:rPr>
              <a:t>Table Design</a:t>
            </a:r>
            <a:endParaRPr lang="en-IN" dirty="0">
              <a:solidFill>
                <a:srgbClr val="DA16B5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524000" y="2620335"/>
          <a:ext cx="6096000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45911">
                <a:tc>
                  <a:txBody>
                    <a:bodyPr/>
                    <a:lstStyle/>
                    <a:p>
                      <a:r>
                        <a:rPr lang="en-IN" dirty="0" smtClean="0"/>
                        <a:t>Field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Description</a:t>
                      </a:r>
                      <a:endParaRPr lang="en-IN" dirty="0"/>
                    </a:p>
                  </a:txBody>
                  <a:tcPr/>
                </a:tc>
              </a:tr>
              <a:tr h="345911">
                <a:tc>
                  <a:txBody>
                    <a:bodyPr/>
                    <a:lstStyle/>
                    <a:p>
                      <a:r>
                        <a:rPr lang="en-IN" dirty="0" smtClean="0"/>
                        <a:t>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int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Login id</a:t>
                      </a:r>
                      <a:endParaRPr lang="en-IN" dirty="0"/>
                    </a:p>
                  </a:txBody>
                  <a:tcPr/>
                </a:tc>
              </a:tr>
              <a:tr h="345911"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usernamr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varchar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username</a:t>
                      </a:r>
                      <a:endParaRPr lang="en-IN" dirty="0"/>
                    </a:p>
                  </a:txBody>
                  <a:tcPr/>
                </a:tc>
              </a:tr>
              <a:tr h="605343">
                <a:tc>
                  <a:txBody>
                    <a:bodyPr/>
                    <a:lstStyle/>
                    <a:p>
                      <a:r>
                        <a:rPr lang="en-IN" dirty="0" smtClean="0"/>
                        <a:t>password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varchar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Password of the user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481138"/>
          <a:ext cx="8229600" cy="45024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661978">
                <a:tc>
                  <a:txBody>
                    <a:bodyPr/>
                    <a:lstStyle/>
                    <a:p>
                      <a:r>
                        <a:rPr lang="en-IN" dirty="0" smtClean="0"/>
                        <a:t>Field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Description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uid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 smtClean="0"/>
                        <a:t>Int</a:t>
                      </a:r>
                      <a:endParaRPr lang="en-IN" dirty="0" smtClean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User id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 smtClean="0"/>
                        <a:t>Varchar</a:t>
                      </a:r>
                      <a:endParaRPr lang="en-IN" dirty="0" smtClean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Nameof</a:t>
                      </a:r>
                      <a:r>
                        <a:rPr lang="en-IN" dirty="0" smtClean="0"/>
                        <a:t> the user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Adress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 smtClean="0"/>
                        <a:t>Varchar</a:t>
                      </a:r>
                      <a:endParaRPr lang="en-IN" dirty="0" smtClean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Dress</a:t>
                      </a:r>
                      <a:r>
                        <a:rPr lang="en-IN" baseline="0" dirty="0" smtClean="0"/>
                        <a:t> of the user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User_email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 smtClean="0"/>
                        <a:t>Varchar</a:t>
                      </a:r>
                      <a:endParaRPr lang="en-IN" dirty="0" smtClean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Emal</a:t>
                      </a:r>
                      <a:r>
                        <a:rPr lang="en-IN" dirty="0" smtClean="0"/>
                        <a:t> address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Username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 smtClean="0"/>
                        <a:t>Varchar</a:t>
                      </a:r>
                      <a:endParaRPr lang="en-IN" dirty="0" smtClean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username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password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 smtClean="0"/>
                        <a:t>Varchar</a:t>
                      </a:r>
                      <a:endParaRPr lang="en-IN" dirty="0" smtClean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password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b="0" dirty="0" err="1" smtClean="0">
                <a:solidFill>
                  <a:srgbClr val="0000FF"/>
                </a:solidFill>
              </a:rPr>
              <a:t>Tbl_user</a:t>
            </a:r>
            <a:endParaRPr lang="en-IN" sz="2400" b="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481138"/>
          <a:ext cx="8229600" cy="4521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519102">
                <a:tc>
                  <a:txBody>
                    <a:bodyPr/>
                    <a:lstStyle/>
                    <a:p>
                      <a:r>
                        <a:rPr lang="en-IN" dirty="0" smtClean="0"/>
                        <a:t>Field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Descripton</a:t>
                      </a:r>
                      <a:endParaRPr lang="en-IN" dirty="0"/>
                    </a:p>
                  </a:txBody>
                  <a:tcPr/>
                </a:tc>
              </a:tr>
              <a:tr h="505452"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pid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int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Post id</a:t>
                      </a:r>
                      <a:endParaRPr lang="en-IN" dirty="0"/>
                    </a:p>
                  </a:txBody>
                  <a:tcPr/>
                </a:tc>
              </a:tr>
              <a:tr h="566118"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Post_type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varchar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Type</a:t>
                      </a:r>
                      <a:r>
                        <a:rPr lang="en-IN" baseline="0" dirty="0" smtClean="0"/>
                        <a:t> of the post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Post_author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 smtClean="0"/>
                        <a:t>varchar</a:t>
                      </a:r>
                      <a:endParaRPr lang="en-IN" dirty="0" smtClean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Author of the</a:t>
                      </a:r>
                      <a:r>
                        <a:rPr lang="en-IN" baseline="0" dirty="0" smtClean="0"/>
                        <a:t> post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Podt_date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date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Date</a:t>
                      </a:r>
                      <a:r>
                        <a:rPr lang="en-IN" baseline="0" dirty="0" smtClean="0"/>
                        <a:t> and time of the post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Post_title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 smtClean="0"/>
                        <a:t>varchar</a:t>
                      </a:r>
                      <a:endParaRPr lang="en-IN" dirty="0" smtClean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Title</a:t>
                      </a:r>
                      <a:r>
                        <a:rPr lang="en-IN" baseline="0" dirty="0" smtClean="0"/>
                        <a:t> of the post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Post_content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 smtClean="0"/>
                        <a:t>varchar</a:t>
                      </a:r>
                      <a:endParaRPr lang="en-IN" dirty="0" smtClean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Content</a:t>
                      </a:r>
                      <a:r>
                        <a:rPr lang="en-IN" baseline="0" dirty="0" smtClean="0"/>
                        <a:t> of the post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Status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b="0" dirty="0" err="1" smtClean="0">
                <a:solidFill>
                  <a:srgbClr val="0000FF"/>
                </a:solidFill>
              </a:rPr>
              <a:t>Tbl_post</a:t>
            </a:r>
            <a:endParaRPr lang="en-IN" sz="2400" b="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en-US" dirty="0" smtClean="0"/>
          </a:p>
          <a:p>
            <a:pPr>
              <a:lnSpc>
                <a:spcPct val="150000"/>
              </a:lnSpc>
              <a:buNone/>
            </a:pPr>
            <a:r>
              <a:rPr lang="en-IN" sz="2400" i="1" dirty="0" err="1" smtClean="0">
                <a:ea typeface="Adobe Fan Heiti Std B" pitchFamily="34" charset="-128"/>
                <a:cs typeface="Adobe Hebrew" pitchFamily="18" charset="-79"/>
              </a:rPr>
              <a:t>Sathyadeepam</a:t>
            </a:r>
            <a:r>
              <a:rPr lang="en-IN" sz="2400" dirty="0" smtClean="0">
                <a:ea typeface="Adobe Fan Heiti Std B" pitchFamily="34" charset="-128"/>
                <a:cs typeface="Adobe Hebrew" pitchFamily="18" charset="-79"/>
              </a:rPr>
              <a:t>  is a Malayalam catholic  weekly</a:t>
            </a:r>
          </a:p>
          <a:p>
            <a:pPr>
              <a:lnSpc>
                <a:spcPct val="150000"/>
              </a:lnSpc>
              <a:buNone/>
            </a:pPr>
            <a:r>
              <a:rPr lang="en-IN" sz="2400" dirty="0" smtClean="0">
                <a:ea typeface="Adobe Fan Heiti Std B" pitchFamily="34" charset="-128"/>
                <a:cs typeface="Adobe Hebrew" pitchFamily="18" charset="-79"/>
              </a:rPr>
              <a:t>published from </a:t>
            </a:r>
            <a:r>
              <a:rPr lang="en-IN" sz="2400" dirty="0" err="1" smtClean="0">
                <a:ea typeface="Adobe Fan Heiti Std B" pitchFamily="34" charset="-128"/>
                <a:cs typeface="Adobe Hebrew" pitchFamily="18" charset="-79"/>
              </a:rPr>
              <a:t>Ernakulam</a:t>
            </a:r>
            <a:r>
              <a:rPr lang="en-IN" sz="2400" dirty="0" smtClean="0">
                <a:ea typeface="Adobe Fan Heiti Std B" pitchFamily="34" charset="-128"/>
                <a:cs typeface="Adobe Hebrew" pitchFamily="18" charset="-79"/>
              </a:rPr>
              <a:t>, Kochi in Kerala. The</a:t>
            </a:r>
          </a:p>
          <a:p>
            <a:pPr>
              <a:lnSpc>
                <a:spcPct val="150000"/>
              </a:lnSpc>
              <a:buNone/>
            </a:pPr>
            <a:r>
              <a:rPr lang="en-IN" sz="2400" dirty="0" smtClean="0">
                <a:ea typeface="Adobe Fan Heiti Std B" pitchFamily="34" charset="-128"/>
                <a:cs typeface="Adobe Hebrew" pitchFamily="18" charset="-79"/>
              </a:rPr>
              <a:t>weekly is a source for the official stance of the</a:t>
            </a:r>
          </a:p>
          <a:p>
            <a:pPr>
              <a:lnSpc>
                <a:spcPct val="150000"/>
              </a:lnSpc>
              <a:buNone/>
            </a:pPr>
            <a:r>
              <a:rPr lang="en-IN" sz="2400" dirty="0" smtClean="0">
                <a:ea typeface="Adobe Fan Heiti Std B" pitchFamily="34" charset="-128"/>
                <a:cs typeface="Adobe Hebrew" pitchFamily="18" charset="-79"/>
              </a:rPr>
              <a:t>Kerala Catholic Church in general and the </a:t>
            </a:r>
            <a:endParaRPr lang="en-IN" sz="2400" dirty="0" smtClean="0">
              <a:ea typeface="Adobe Fan Heiti Std B" pitchFamily="34" charset="-128"/>
              <a:cs typeface="Adobe Hebrew" pitchFamily="18" charset="-79"/>
              <a:hlinkClick r:id="rId2" tooltip="Syro Malabar Church"/>
            </a:endParaRPr>
          </a:p>
          <a:p>
            <a:pPr>
              <a:lnSpc>
                <a:spcPct val="150000"/>
              </a:lnSpc>
              <a:buNone/>
            </a:pPr>
            <a:r>
              <a:rPr lang="en-IN" sz="2400" dirty="0" err="1" smtClean="0">
                <a:ea typeface="Adobe Fan Heiti Std B" pitchFamily="34" charset="-128"/>
                <a:cs typeface="Adobe Hebrew" pitchFamily="18" charset="-79"/>
              </a:rPr>
              <a:t>Syro</a:t>
            </a:r>
            <a:r>
              <a:rPr lang="en-IN" sz="2400" dirty="0" smtClean="0">
                <a:ea typeface="Adobe Fan Heiti Std B" pitchFamily="34" charset="-128"/>
                <a:cs typeface="Adobe Hebrew" pitchFamily="18" charset="-79"/>
              </a:rPr>
              <a:t> Malabar Church  in particular.</a:t>
            </a:r>
          </a:p>
          <a:p>
            <a:pPr lvl="0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DA16B5"/>
                </a:solidFill>
              </a:rPr>
              <a:t>Abstract</a:t>
            </a:r>
            <a:endParaRPr lang="en-US" dirty="0">
              <a:solidFill>
                <a:srgbClr val="DA16B5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49111742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481138"/>
          <a:ext cx="8229600" cy="337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519102">
                <a:tc>
                  <a:txBody>
                    <a:bodyPr/>
                    <a:lstStyle/>
                    <a:p>
                      <a:r>
                        <a:rPr lang="en-IN" dirty="0" smtClean="0"/>
                        <a:t>Field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Description</a:t>
                      </a:r>
                      <a:endParaRPr lang="en-IN" dirty="0"/>
                    </a:p>
                  </a:txBody>
                  <a:tcPr/>
                </a:tc>
              </a:tr>
              <a:tr h="571504"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Com_id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int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Comment id</a:t>
                      </a:r>
                      <a:endParaRPr lang="en-IN" dirty="0"/>
                    </a:p>
                  </a:txBody>
                  <a:tcPr/>
                </a:tc>
              </a:tr>
              <a:tr h="500066"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Com_post_id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int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Post</a:t>
                      </a:r>
                      <a:r>
                        <a:rPr lang="en-IN" baseline="0" dirty="0" smtClean="0"/>
                        <a:t> id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Com_author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Varchar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Person who</a:t>
                      </a:r>
                      <a:r>
                        <a:rPr lang="en-IN" baseline="0" dirty="0" smtClean="0"/>
                        <a:t> write comment</a:t>
                      </a:r>
                      <a:endParaRPr lang="en-IN" dirty="0"/>
                    </a:p>
                  </a:txBody>
                  <a:tcPr/>
                </a:tc>
              </a:tr>
              <a:tr h="502928"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Com_email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Varchar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Email</a:t>
                      </a:r>
                      <a:r>
                        <a:rPr lang="en-IN" baseline="0" dirty="0" smtClean="0"/>
                        <a:t> </a:t>
                      </a:r>
                      <a:r>
                        <a:rPr lang="en-IN" baseline="0" dirty="0" err="1" smtClean="0"/>
                        <a:t>addess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Com_date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Date</a:t>
                      </a:r>
                      <a:r>
                        <a:rPr lang="en-IN" baseline="0" dirty="0" smtClean="0"/>
                        <a:t> time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Date and </a:t>
                      </a:r>
                      <a:r>
                        <a:rPr lang="en-IN" dirty="0" err="1" smtClean="0"/>
                        <a:t>tme</a:t>
                      </a:r>
                      <a:r>
                        <a:rPr lang="en-IN" dirty="0" smtClean="0"/>
                        <a:t> of comment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b="0" dirty="0" err="1" smtClean="0">
                <a:solidFill>
                  <a:srgbClr val="0000FF"/>
                </a:solidFill>
              </a:rPr>
              <a:t>Tbl_comment</a:t>
            </a:r>
            <a:endParaRPr lang="en-IN" sz="2400" b="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481138"/>
          <a:ext cx="8229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Field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Description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View_id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int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Postview</a:t>
                      </a:r>
                      <a:r>
                        <a:rPr lang="en-IN" baseline="0" dirty="0" smtClean="0"/>
                        <a:t> id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pid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int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Post</a:t>
                      </a:r>
                      <a:r>
                        <a:rPr lang="en-IN" baseline="0" dirty="0" smtClean="0"/>
                        <a:t>  id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period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varchar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Period of the post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b="0" dirty="0" err="1" smtClean="0">
                <a:solidFill>
                  <a:srgbClr val="0000FF"/>
                </a:solidFill>
              </a:rPr>
              <a:t>Tbl_postviews</a:t>
            </a:r>
            <a:endParaRPr lang="en-IN" sz="2400" b="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481138"/>
          <a:ext cx="8229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Field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Description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Cat_id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int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Category</a:t>
                      </a:r>
                      <a:r>
                        <a:rPr lang="en-IN" baseline="0" dirty="0" smtClean="0"/>
                        <a:t> id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varchar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Category name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dirty="0" err="1" smtClean="0">
                <a:solidFill>
                  <a:srgbClr val="0000FF"/>
                </a:solidFill>
              </a:rPr>
              <a:t>Tbl_category</a:t>
            </a:r>
            <a:endParaRPr lang="en-IN" sz="24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481138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Field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Data 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Descrption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pid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int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Product</a:t>
                      </a:r>
                      <a:r>
                        <a:rPr lang="en-IN" baseline="0" dirty="0" smtClean="0"/>
                        <a:t> id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cid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int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Category id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Pro_name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varachar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Product name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Pro_type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varchar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Product</a:t>
                      </a:r>
                      <a:r>
                        <a:rPr lang="en-IN" baseline="0" dirty="0" smtClean="0"/>
                        <a:t> type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Pro_rate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vaarhar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Product</a:t>
                      </a:r>
                      <a:r>
                        <a:rPr lang="en-IN" baseline="0" dirty="0" smtClean="0"/>
                        <a:t> rate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dirty="0" err="1" smtClean="0">
                <a:solidFill>
                  <a:srgbClr val="0000FF"/>
                </a:solidFill>
              </a:rPr>
              <a:t>Tbl</a:t>
            </a:r>
            <a:r>
              <a:rPr lang="en-IN" sz="2400" dirty="0" smtClean="0">
                <a:solidFill>
                  <a:srgbClr val="0000FF"/>
                </a:solidFill>
              </a:rPr>
              <a:t>-Product</a:t>
            </a:r>
            <a:endParaRPr lang="en-IN" sz="24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481138"/>
          <a:ext cx="82296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Field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Datatype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Description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dw_id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int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Download id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P_id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int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Product id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User_email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varchar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Emai</a:t>
                      </a:r>
                      <a:r>
                        <a:rPr lang="en-IN" dirty="0" smtClean="0"/>
                        <a:t> address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U_id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int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User id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Access_granted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datetme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Access </a:t>
                      </a:r>
                      <a:r>
                        <a:rPr lang="en-IN" dirty="0" err="1" smtClean="0"/>
                        <a:t>grnted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acess_expir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datetime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Access expires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dirty="0" err="1" smtClean="0">
                <a:solidFill>
                  <a:srgbClr val="0000FF"/>
                </a:solidFill>
              </a:rPr>
              <a:t>Tbl_orderproduct</a:t>
            </a:r>
            <a:endParaRPr lang="en-IN" sz="24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909767"/>
          <a:ext cx="8229600" cy="2876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575311">
                <a:tc>
                  <a:txBody>
                    <a:bodyPr/>
                    <a:lstStyle/>
                    <a:p>
                      <a:r>
                        <a:rPr lang="en-IN" dirty="0" smtClean="0"/>
                        <a:t>Field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Description</a:t>
                      </a:r>
                      <a:endParaRPr lang="en-IN" dirty="0"/>
                    </a:p>
                  </a:txBody>
                  <a:tcPr/>
                </a:tc>
              </a:tr>
              <a:tr h="575311"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Cart_id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Int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Cart id</a:t>
                      </a:r>
                      <a:endParaRPr lang="en-IN" dirty="0"/>
                    </a:p>
                  </a:txBody>
                  <a:tcPr/>
                </a:tc>
              </a:tr>
              <a:tr h="575311"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P_id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Int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Product id</a:t>
                      </a:r>
                      <a:endParaRPr lang="en-IN" dirty="0"/>
                    </a:p>
                  </a:txBody>
                  <a:tcPr/>
                </a:tc>
              </a:tr>
              <a:tr h="575311">
                <a:tc>
                  <a:txBody>
                    <a:bodyPr/>
                    <a:lstStyle/>
                    <a:p>
                      <a:r>
                        <a:rPr lang="en-IN" dirty="0" smtClean="0"/>
                        <a:t>Quantity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Varchar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Quantity</a:t>
                      </a:r>
                      <a:endParaRPr lang="en-IN" dirty="0"/>
                    </a:p>
                  </a:txBody>
                  <a:tcPr/>
                </a:tc>
              </a:tr>
              <a:tr h="575311">
                <a:tc>
                  <a:txBody>
                    <a:bodyPr/>
                    <a:lstStyle/>
                    <a:p>
                      <a:r>
                        <a:rPr lang="en-IN" dirty="0" smtClean="0"/>
                        <a:t>total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varchar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Total amount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dirty="0" err="1" smtClean="0">
                <a:solidFill>
                  <a:srgbClr val="0000FF"/>
                </a:solidFill>
              </a:rPr>
              <a:t>Tbl_cart</a:t>
            </a:r>
            <a:endParaRPr lang="en-IN" sz="24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481138"/>
          <a:ext cx="82296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Field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Type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Description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B_id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Int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Billing</a:t>
                      </a:r>
                      <a:r>
                        <a:rPr lang="en-IN" baseline="0" dirty="0" smtClean="0"/>
                        <a:t> id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F_name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Varchar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First name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L_name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Varchar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Last name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Country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Varchar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Country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Address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Varchar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Address details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Town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Varchar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Town or city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State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Varchar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State selection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Zip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Varchar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Zip or </a:t>
                      </a:r>
                      <a:r>
                        <a:rPr lang="en-IN" dirty="0" err="1" smtClean="0"/>
                        <a:t>pincode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Phn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Int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Phone number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Email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Varchar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Email</a:t>
                      </a:r>
                      <a:r>
                        <a:rPr lang="en-IN" baseline="0" dirty="0" smtClean="0"/>
                        <a:t>  address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Acc_no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 smtClean="0"/>
                        <a:t>varchar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Account number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dirty="0" err="1" smtClean="0">
                <a:solidFill>
                  <a:srgbClr val="0000FF"/>
                </a:solidFill>
              </a:rPr>
              <a:t>Tbl_billing</a:t>
            </a:r>
            <a:endParaRPr lang="en-IN" sz="24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>
                <a:solidFill>
                  <a:srgbClr val="DA16B5"/>
                </a:solidFill>
              </a:rPr>
              <a:t>UML</a:t>
            </a:r>
            <a:endParaRPr lang="en-IN" dirty="0">
              <a:solidFill>
                <a:srgbClr val="DA16B5"/>
              </a:solidFill>
            </a:endParaRPr>
          </a:p>
        </p:txBody>
      </p:sp>
      <p:pic>
        <p:nvPicPr>
          <p:cNvPr id="8" name="Content Placeholder 7" descr="super admi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4733" y="2577143"/>
            <a:ext cx="5553415" cy="306643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dirty="0" smtClean="0">
                <a:solidFill>
                  <a:srgbClr val="0000FF"/>
                </a:solidFill>
              </a:rPr>
              <a:t>UML(cont...)</a:t>
            </a:r>
            <a:endParaRPr lang="en-IN" sz="2400" dirty="0">
              <a:solidFill>
                <a:srgbClr val="0000FF"/>
              </a:solidFill>
            </a:endParaRPr>
          </a:p>
        </p:txBody>
      </p:sp>
      <p:pic>
        <p:nvPicPr>
          <p:cNvPr id="6" name="Content Placeholder 5" descr="super admi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0285" y="2967722"/>
            <a:ext cx="5763430" cy="260441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registerd ser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9443" y="2238958"/>
            <a:ext cx="6248771" cy="3761809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dirty="0" smtClean="0">
                <a:solidFill>
                  <a:srgbClr val="0000FF"/>
                </a:solidFill>
              </a:rPr>
              <a:t>UML(cont...)</a:t>
            </a:r>
            <a:endParaRPr lang="en-IN" sz="24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24078" lvl="0" indent="-514350">
              <a:lnSpc>
                <a:spcPct val="250000"/>
              </a:lnSpc>
              <a:buNone/>
            </a:pPr>
            <a:r>
              <a:rPr lang="en-IN" dirty="0" smtClean="0"/>
              <a:t>Super Admin</a:t>
            </a:r>
          </a:p>
          <a:p>
            <a:pPr marL="624078" lvl="0" indent="-514350">
              <a:lnSpc>
                <a:spcPct val="250000"/>
              </a:lnSpc>
              <a:buNone/>
            </a:pPr>
            <a:r>
              <a:rPr lang="en-IN" dirty="0" smtClean="0"/>
              <a:t>publisher</a:t>
            </a:r>
          </a:p>
          <a:p>
            <a:pPr marL="624078" lvl="0" indent="-514350">
              <a:lnSpc>
                <a:spcPct val="250000"/>
              </a:lnSpc>
              <a:buNone/>
            </a:pPr>
            <a:r>
              <a:rPr lang="en-IN" dirty="0" smtClean="0"/>
              <a:t>Registered user</a:t>
            </a:r>
          </a:p>
          <a:p>
            <a:pPr marL="624078" lvl="0" indent="-514350">
              <a:lnSpc>
                <a:spcPct val="250000"/>
              </a:lnSpc>
              <a:buNone/>
            </a:pPr>
            <a:r>
              <a:rPr lang="en-IN" dirty="0" smtClean="0"/>
              <a:t>Guest User</a:t>
            </a:r>
          </a:p>
          <a:p>
            <a:pPr>
              <a:buNone/>
            </a:pPr>
            <a:endParaRPr lang="en-I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u="sng" dirty="0" smtClean="0">
                <a:solidFill>
                  <a:srgbClr val="DA16B5"/>
                </a:solidFill>
              </a:rPr>
              <a:t>Modules</a:t>
            </a:r>
            <a:endParaRPr lang="en-IN" u="sng" dirty="0">
              <a:solidFill>
                <a:srgbClr val="DA16B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ues user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6601" y="2305642"/>
            <a:ext cx="6263051" cy="376656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dirty="0" smtClean="0">
                <a:solidFill>
                  <a:srgbClr val="0000FF"/>
                </a:solidFill>
              </a:rPr>
              <a:t>UML(cont...)</a:t>
            </a:r>
            <a:endParaRPr lang="en-IN" sz="24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2800" dirty="0" smtClean="0">
                <a:solidFill>
                  <a:srgbClr val="DA16B5"/>
                </a:solidFill>
              </a:rPr>
              <a:t>Activity Diagram</a:t>
            </a:r>
            <a:endParaRPr lang="en-IN" sz="2800" dirty="0">
              <a:solidFill>
                <a:srgbClr val="DA16B5"/>
              </a:solidFill>
            </a:endParaRPr>
          </a:p>
        </p:txBody>
      </p:sp>
      <p:pic>
        <p:nvPicPr>
          <p:cNvPr id="6" name="Content Placeholder 5" descr="suad activity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034" y="1857364"/>
            <a:ext cx="7786742" cy="38206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800" dirty="0" smtClean="0">
                <a:solidFill>
                  <a:srgbClr val="0000FF"/>
                </a:solidFill>
              </a:rPr>
              <a:t>Publisher</a:t>
            </a:r>
            <a:endParaRPr lang="en-IN" sz="2800" dirty="0">
              <a:solidFill>
                <a:srgbClr val="0000FF"/>
              </a:solidFill>
            </a:endParaRPr>
          </a:p>
        </p:txBody>
      </p:sp>
      <p:pic>
        <p:nvPicPr>
          <p:cNvPr id="6" name="Content Placeholder 5" descr="publi activty diagra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312" y="1848379"/>
            <a:ext cx="4115375" cy="379147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reg activity diagra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5853" y="1810274"/>
            <a:ext cx="7286676" cy="386769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dirty="0" smtClean="0">
                <a:solidFill>
                  <a:srgbClr val="0000FF"/>
                </a:solidFill>
              </a:rPr>
              <a:t>Registered user</a:t>
            </a:r>
            <a:endParaRPr lang="en-IN" sz="24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solidFill>
                  <a:srgbClr val="0000FF"/>
                </a:solidFill>
              </a:rPr>
              <a:t>Guest user</a:t>
            </a:r>
            <a:endParaRPr lang="en-IN" sz="2800" dirty="0">
              <a:solidFill>
                <a:srgbClr val="0000FF"/>
              </a:solidFill>
            </a:endParaRPr>
          </a:p>
        </p:txBody>
      </p:sp>
      <p:pic>
        <p:nvPicPr>
          <p:cNvPr id="8" name="Content Placeholder 7" descr="guest activity diagra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0100" y="1785926"/>
            <a:ext cx="7286675" cy="364333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homepag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596" y="1357298"/>
            <a:ext cx="8229600" cy="430356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solidFill>
                  <a:srgbClr val="0000FF"/>
                </a:solidFill>
              </a:rPr>
              <a:t>Home page</a:t>
            </a:r>
            <a:endParaRPr lang="en-IN" sz="28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overstory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08036"/>
            <a:ext cx="8229600" cy="447216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err="1" smtClean="0">
                <a:solidFill>
                  <a:srgbClr val="0000FF"/>
                </a:solidFill>
              </a:rPr>
              <a:t>Coverstory</a:t>
            </a:r>
            <a:endParaRPr lang="en-IN" sz="28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editorial for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84020"/>
            <a:ext cx="8229600" cy="432019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solidFill>
                  <a:srgbClr val="0000FF"/>
                </a:solidFill>
              </a:rPr>
              <a:t>Editorial</a:t>
            </a:r>
            <a:endParaRPr lang="en-IN" sz="28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editorial elasi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84284"/>
            <a:ext cx="8229600" cy="433079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solidFill>
                  <a:srgbClr val="0000FF"/>
                </a:solidFill>
              </a:rPr>
              <a:t>Editorial....</a:t>
            </a:r>
            <a:endParaRPr lang="en-IN" sz="28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news sorm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28737"/>
            <a:ext cx="8229600" cy="471490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solidFill>
                  <a:srgbClr val="0000FF"/>
                </a:solidFill>
              </a:rPr>
              <a:t>News</a:t>
            </a:r>
            <a:endParaRPr lang="en-IN" sz="28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200000"/>
              </a:lnSpc>
            </a:pPr>
            <a:r>
              <a:rPr lang="en-IN" sz="2400" dirty="0" err="1" smtClean="0"/>
              <a:t>Add,Delete</a:t>
            </a:r>
            <a:r>
              <a:rPr lang="en-IN" sz="2400" dirty="0" smtClean="0"/>
              <a:t> Edit the user and publisher</a:t>
            </a:r>
          </a:p>
          <a:p>
            <a:pPr lvl="0">
              <a:lnSpc>
                <a:spcPct val="200000"/>
              </a:lnSpc>
            </a:pPr>
            <a:r>
              <a:rPr lang="en-IN" sz="2400" dirty="0" smtClean="0"/>
              <a:t>Editing Capability</a:t>
            </a:r>
          </a:p>
          <a:p>
            <a:pPr lvl="0">
              <a:lnSpc>
                <a:spcPct val="200000"/>
              </a:lnSpc>
            </a:pPr>
            <a:r>
              <a:rPr lang="en-IN" sz="2400" dirty="0" smtClean="0"/>
              <a:t>Giving roles for user</a:t>
            </a:r>
          </a:p>
          <a:p>
            <a:pPr lvl="0">
              <a:lnSpc>
                <a:spcPct val="200000"/>
              </a:lnSpc>
            </a:pPr>
            <a:r>
              <a:rPr lang="en-IN" sz="2400" dirty="0" smtClean="0"/>
              <a:t>Rate details</a:t>
            </a:r>
          </a:p>
          <a:p>
            <a:pPr lvl="0">
              <a:lnSpc>
                <a:spcPct val="200000"/>
              </a:lnSpc>
            </a:pPr>
            <a:r>
              <a:rPr lang="en-IN" sz="2400" dirty="0" smtClean="0"/>
              <a:t>Contact </a:t>
            </a:r>
            <a:r>
              <a:rPr lang="en-IN" sz="2400" dirty="0" err="1" smtClean="0"/>
              <a:t>detais</a:t>
            </a:r>
            <a:endParaRPr lang="en-IN" sz="2400" dirty="0" smtClean="0"/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u="sng" dirty="0" smtClean="0">
                <a:solidFill>
                  <a:srgbClr val="0000FF"/>
                </a:solidFill>
              </a:rPr>
              <a:t>Super Admin</a:t>
            </a:r>
            <a:r>
              <a:rPr lang="en-IN" sz="2800" dirty="0" smtClean="0"/>
              <a:t/>
            </a:r>
            <a:br>
              <a:rPr lang="en-IN" sz="2800" dirty="0" smtClean="0"/>
            </a:br>
            <a:endParaRPr lang="en-IN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dvertise form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84361"/>
            <a:ext cx="8229600" cy="4319516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solidFill>
                  <a:srgbClr val="0000FF"/>
                </a:solidFill>
              </a:rPr>
              <a:t>Advertise</a:t>
            </a:r>
            <a:endParaRPr lang="en-IN" sz="28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bout for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233174"/>
            <a:ext cx="8229600" cy="362471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0" dirty="0" smtClean="0">
                <a:solidFill>
                  <a:srgbClr val="0000FF"/>
                </a:solidFill>
              </a:rPr>
              <a:t>About</a:t>
            </a:r>
            <a:endParaRPr lang="en-IN" sz="2800" b="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epaper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65324"/>
            <a:ext cx="8229600" cy="427832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solidFill>
                  <a:srgbClr val="0000FF"/>
                </a:solidFill>
              </a:rPr>
              <a:t>E-paper</a:t>
            </a:r>
            <a:endParaRPr lang="en-IN" sz="28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e papercon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12235"/>
            <a:ext cx="8229600" cy="366376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0" dirty="0" err="1" smtClean="0">
                <a:solidFill>
                  <a:srgbClr val="0000FF"/>
                </a:solidFill>
              </a:rPr>
              <a:t>Epaper</a:t>
            </a:r>
            <a:endParaRPr lang="en-IN" sz="2800" b="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dd conen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958" y="1481138"/>
            <a:ext cx="8050083" cy="452596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400" b="0" dirty="0" smtClean="0">
                <a:solidFill>
                  <a:srgbClr val="0000FF"/>
                </a:solidFill>
              </a:rPr>
              <a:t>Add contents</a:t>
            </a:r>
            <a:endParaRPr lang="en-IN" sz="2400" b="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gn up.png"/>
          <p:cNvPicPr>
            <a:picLocks noGrp="1" noChangeAspect="1"/>
          </p:cNvPicPr>
          <p:nvPr>
            <p:ph idx="1"/>
          </p:nvPr>
        </p:nvPicPr>
        <p:blipFill>
          <a:blip r:embed="rId2">
            <a:lum bright="-1000"/>
          </a:blip>
          <a:stretch>
            <a:fillRect/>
          </a:stretch>
        </p:blipFill>
        <p:spPr>
          <a:xfrm>
            <a:off x="357158" y="1567250"/>
            <a:ext cx="8229600" cy="421920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3100" dirty="0" smtClean="0">
                <a:solidFill>
                  <a:srgbClr val="0000FF"/>
                </a:solidFill>
              </a:rPr>
              <a:t>Register</a:t>
            </a:r>
            <a:r>
              <a:rPr lang="en-IN" dirty="0" smtClean="0"/>
              <a:t/>
            </a:r>
            <a:br>
              <a:rPr lang="en-IN" dirty="0" smtClean="0"/>
            </a:b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Untitled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75236"/>
            <a:ext cx="8229600" cy="3537766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solidFill>
                  <a:srgbClr val="0000FF"/>
                </a:solidFill>
              </a:rPr>
              <a:t>Log in</a:t>
            </a:r>
            <a:endParaRPr lang="en-IN" sz="28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frgt pssord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71612"/>
            <a:ext cx="8229600" cy="372370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solidFill>
                  <a:srgbClr val="0000FF"/>
                </a:solidFill>
              </a:rPr>
              <a:t>Forgot password</a:t>
            </a:r>
            <a:endParaRPr lang="en-IN" sz="28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solidFill>
                  <a:srgbClr val="0000FF"/>
                </a:solidFill>
              </a:rPr>
              <a:t>User profile</a:t>
            </a:r>
            <a:endParaRPr lang="en-IN" sz="2800" dirty="0">
              <a:solidFill>
                <a:srgbClr val="0000FF"/>
              </a:solidFill>
            </a:endParaRPr>
          </a:p>
        </p:txBody>
      </p:sp>
      <p:pic>
        <p:nvPicPr>
          <p:cNvPr id="6" name="Content Placeholder 5" descr="crop user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80296"/>
            <a:ext cx="8229600" cy="372764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solidFill>
                  <a:srgbClr val="0000FF"/>
                </a:solidFill>
              </a:rPr>
              <a:t>Comment</a:t>
            </a:r>
            <a:endParaRPr lang="en-IN" sz="2800" dirty="0">
              <a:solidFill>
                <a:srgbClr val="0000FF"/>
              </a:solidFill>
            </a:endParaRPr>
          </a:p>
        </p:txBody>
      </p:sp>
      <p:pic>
        <p:nvPicPr>
          <p:cNvPr id="6" name="Content Placeholder 5" descr="Untitled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73133"/>
            <a:ext cx="8229600" cy="374197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200000"/>
              </a:lnSpc>
            </a:pPr>
            <a:r>
              <a:rPr lang="en-IN" sz="2400" dirty="0" smtClean="0"/>
              <a:t>Publish </a:t>
            </a:r>
            <a:r>
              <a:rPr lang="en-IN" sz="2400" dirty="0" err="1" smtClean="0"/>
              <a:t>Editorals,novel,poems</a:t>
            </a:r>
            <a:r>
              <a:rPr lang="en-IN" sz="2400" dirty="0" smtClean="0"/>
              <a:t>... etc</a:t>
            </a:r>
          </a:p>
          <a:p>
            <a:pPr lvl="0">
              <a:lnSpc>
                <a:spcPct val="200000"/>
              </a:lnSpc>
            </a:pPr>
            <a:r>
              <a:rPr lang="en-IN" sz="2400" dirty="0" smtClean="0"/>
              <a:t>View Reader’s comment</a:t>
            </a:r>
          </a:p>
          <a:p>
            <a:pPr lvl="0">
              <a:lnSpc>
                <a:spcPct val="200000"/>
              </a:lnSpc>
            </a:pPr>
            <a:r>
              <a:rPr lang="en-IN" sz="2400" dirty="0" smtClean="0"/>
              <a:t>Upload news</a:t>
            </a:r>
            <a:endParaRPr lang="en-IN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3100" u="sng" dirty="0" smtClean="0">
                <a:solidFill>
                  <a:srgbClr val="0000FF"/>
                </a:solidFill>
              </a:rPr>
              <a:t>Publisher</a:t>
            </a:r>
            <a:r>
              <a:rPr lang="en-IN" dirty="0" smtClean="0"/>
              <a:t/>
            </a:r>
            <a:br>
              <a:rPr lang="en-IN" dirty="0" smtClean="0"/>
            </a:b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solidFill>
                  <a:srgbClr val="0000FF"/>
                </a:solidFill>
              </a:rPr>
              <a:t>product</a:t>
            </a:r>
            <a:endParaRPr lang="en-IN" sz="2800" dirty="0">
              <a:solidFill>
                <a:srgbClr val="0000FF"/>
              </a:solidFill>
            </a:endParaRPr>
          </a:p>
        </p:txBody>
      </p:sp>
      <p:pic>
        <p:nvPicPr>
          <p:cNvPr id="6" name="Content Placeholder 5" descr="subscriptio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70323"/>
            <a:ext cx="8229600" cy="374759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art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667937"/>
            <a:ext cx="8229600" cy="415236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solidFill>
                  <a:srgbClr val="0000FF"/>
                </a:solidFill>
              </a:rPr>
              <a:t>Cart </a:t>
            </a:r>
            <a:endParaRPr lang="en-IN" sz="28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chekot1.pn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1785926"/>
            <a:ext cx="4038600" cy="4071966"/>
          </a:xfrm>
        </p:spPr>
      </p:pic>
      <p:pic>
        <p:nvPicPr>
          <p:cNvPr id="13" name="Content Placeholder 12" descr="checkout2.png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8200" y="2828546"/>
            <a:ext cx="4038600" cy="2886470"/>
          </a:xfr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solidFill>
                  <a:srgbClr val="0000FF"/>
                </a:solidFill>
              </a:rPr>
              <a:t>Billing</a:t>
            </a:r>
            <a:endParaRPr lang="en-IN" sz="28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orderdetails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14488"/>
            <a:ext cx="8229600" cy="4134476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solidFill>
                  <a:srgbClr val="0000FF"/>
                </a:solidFill>
              </a:rPr>
              <a:t>Order Details</a:t>
            </a:r>
            <a:endParaRPr lang="en-IN" sz="28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user rol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53132"/>
            <a:ext cx="8229600" cy="358197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b="0" dirty="0" smtClean="0">
                <a:solidFill>
                  <a:srgbClr val="0000FF"/>
                </a:solidFill>
              </a:rPr>
              <a:t>Role assigning</a:t>
            </a:r>
            <a:endParaRPr lang="en-IN" sz="2800" b="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0778586">
            <a:off x="444347" y="2864731"/>
            <a:ext cx="8372389" cy="91440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n-US" sz="9600" dirty="0" smtClean="0">
                <a:solidFill>
                  <a:srgbClr val="FF0000"/>
                </a:solidFill>
                <a:latin typeface="AR HERMANN" pitchFamily="2" charset="0"/>
                <a:cs typeface="Times New Roman" pitchFamily="18" charset="0"/>
              </a:rPr>
              <a:t>Thank you..!</a:t>
            </a:r>
            <a:endParaRPr lang="en-US" sz="9600" dirty="0">
              <a:solidFill>
                <a:srgbClr val="FF0000"/>
              </a:solidFill>
              <a:latin typeface="AR HERMANN" pitchFamily="2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IN" dirty="0" err="1" smtClean="0"/>
              <a:t>Sign_up</a:t>
            </a:r>
            <a:endParaRPr lang="en-IN" dirty="0" smtClean="0"/>
          </a:p>
          <a:p>
            <a:pPr>
              <a:lnSpc>
                <a:spcPct val="150000"/>
              </a:lnSpc>
            </a:pPr>
            <a:r>
              <a:rPr lang="en-IN" dirty="0" err="1" smtClean="0"/>
              <a:t>Sign_in</a:t>
            </a:r>
            <a:endParaRPr lang="en-IN" dirty="0" smtClean="0"/>
          </a:p>
          <a:p>
            <a:pPr>
              <a:lnSpc>
                <a:spcPct val="150000"/>
              </a:lnSpc>
            </a:pPr>
            <a:r>
              <a:rPr lang="en-IN" dirty="0" smtClean="0"/>
              <a:t>Update profile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Subscription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Billing details</a:t>
            </a:r>
          </a:p>
          <a:p>
            <a:pPr>
              <a:lnSpc>
                <a:spcPct val="150000"/>
              </a:lnSpc>
            </a:pPr>
            <a:r>
              <a:rPr lang="en-IN" dirty="0" smtClean="0"/>
              <a:t>Make payment</a:t>
            </a: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solidFill>
                  <a:srgbClr val="0000FF"/>
                </a:solidFill>
              </a:rPr>
              <a:t>Registered user</a:t>
            </a:r>
            <a:endParaRPr lang="en-IN" sz="28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200000"/>
              </a:lnSpc>
            </a:pPr>
            <a:r>
              <a:rPr lang="en-IN" dirty="0" smtClean="0"/>
              <a:t>view the public items</a:t>
            </a:r>
          </a:p>
          <a:p>
            <a:pPr lvl="0">
              <a:lnSpc>
                <a:spcPct val="200000"/>
              </a:lnSpc>
            </a:pPr>
            <a:r>
              <a:rPr lang="en-IN" dirty="0" smtClean="0"/>
              <a:t>post their comments</a:t>
            </a:r>
          </a:p>
          <a:p>
            <a:pPr lvl="0">
              <a:lnSpc>
                <a:spcPct val="200000"/>
              </a:lnSpc>
            </a:pPr>
            <a:r>
              <a:rPr lang="en-IN" dirty="0" smtClean="0"/>
              <a:t>Send contact details</a:t>
            </a:r>
          </a:p>
          <a:p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u="sng" dirty="0" smtClean="0">
                <a:solidFill>
                  <a:srgbClr val="0000FF"/>
                </a:solidFill>
              </a:rPr>
              <a:t>Guest User</a:t>
            </a:r>
            <a:endParaRPr lang="en-IN" sz="28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IN" sz="2800" u="sng" dirty="0" smtClean="0">
                <a:solidFill>
                  <a:srgbClr val="0000FF"/>
                </a:solidFill>
              </a:rPr>
              <a:t>Front End</a:t>
            </a:r>
            <a:r>
              <a:rPr lang="en-IN" u="sng" dirty="0" smtClean="0">
                <a:solidFill>
                  <a:srgbClr val="0000FF"/>
                </a:solidFill>
              </a:rPr>
              <a:t>:</a:t>
            </a:r>
          </a:p>
          <a:p>
            <a:pPr marL="566928" indent="-457200">
              <a:buFont typeface="Wingdings" pitchFamily="2" charset="2"/>
              <a:buChar char="q"/>
            </a:pPr>
            <a:r>
              <a:rPr lang="en-IN" sz="2000" dirty="0" smtClean="0"/>
              <a:t>HTML</a:t>
            </a:r>
          </a:p>
          <a:p>
            <a:pPr marL="566928" indent="-457200">
              <a:buFont typeface="Wingdings" pitchFamily="2" charset="2"/>
              <a:buChar char="q"/>
            </a:pPr>
            <a:r>
              <a:rPr lang="en-IN" sz="2000" dirty="0" smtClean="0"/>
              <a:t>CSS</a:t>
            </a:r>
          </a:p>
          <a:p>
            <a:pPr marL="566928" indent="-457200">
              <a:buFont typeface="Wingdings" pitchFamily="2" charset="2"/>
              <a:buChar char="q"/>
            </a:pPr>
            <a:r>
              <a:rPr lang="en-IN" sz="2000" dirty="0" smtClean="0"/>
              <a:t>Java Script</a:t>
            </a:r>
          </a:p>
          <a:p>
            <a:pPr marL="566928" indent="-457200">
              <a:buFont typeface="Wingdings" pitchFamily="2" charset="2"/>
              <a:buChar char="q"/>
            </a:pPr>
            <a:r>
              <a:rPr lang="en-IN" sz="2000" dirty="0" smtClean="0"/>
              <a:t>Twitter Bootstrap</a:t>
            </a:r>
          </a:p>
          <a:p>
            <a:pPr>
              <a:buFont typeface="Wingdings" pitchFamily="2" charset="2"/>
              <a:buChar char="v"/>
            </a:pPr>
            <a:endParaRPr lang="en-IN" sz="2000" dirty="0" smtClean="0">
              <a:solidFill>
                <a:srgbClr val="0000FF"/>
              </a:solidFill>
            </a:endParaRPr>
          </a:p>
          <a:p>
            <a:pPr>
              <a:buNone/>
            </a:pPr>
            <a:r>
              <a:rPr lang="en-IN" sz="2800" u="sng" dirty="0" smtClean="0">
                <a:solidFill>
                  <a:srgbClr val="0000FF"/>
                </a:solidFill>
              </a:rPr>
              <a:t>Back-End</a:t>
            </a:r>
          </a:p>
          <a:p>
            <a:pPr>
              <a:buFont typeface="Wingdings" pitchFamily="2" charset="2"/>
              <a:buChar char="q"/>
            </a:pPr>
            <a:r>
              <a:rPr lang="en-IN" sz="2000" dirty="0" smtClean="0"/>
              <a:t>  </a:t>
            </a:r>
            <a:r>
              <a:rPr lang="en-IN" sz="2000" dirty="0" err="1" smtClean="0"/>
              <a:t>MySQL</a:t>
            </a:r>
            <a:endParaRPr lang="en-IN" sz="2000" dirty="0" smtClean="0"/>
          </a:p>
          <a:p>
            <a:pPr>
              <a:buFont typeface="Wingdings" pitchFamily="2" charset="2"/>
              <a:buChar char="q"/>
            </a:pPr>
            <a:r>
              <a:rPr lang="en-IN" sz="2000" dirty="0" smtClean="0"/>
              <a:t>  PHP</a:t>
            </a:r>
          </a:p>
          <a:p>
            <a:pPr>
              <a:buFont typeface="Wingdings" pitchFamily="2" charset="2"/>
              <a:buChar char="q"/>
            </a:pPr>
            <a:r>
              <a:rPr lang="en-IN" sz="2000" dirty="0" smtClean="0"/>
              <a:t>  </a:t>
            </a:r>
            <a:r>
              <a:rPr lang="en-IN" sz="2000" dirty="0" err="1" smtClean="0"/>
              <a:t>WordPress</a:t>
            </a:r>
            <a:endParaRPr lang="en-IN" sz="2000" dirty="0">
              <a:solidFill>
                <a:srgbClr val="0000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dirty="0" smtClean="0">
                <a:solidFill>
                  <a:srgbClr val="DA16B5"/>
                </a:solidFill>
              </a:rPr>
              <a:t>Technology hierarchy</a:t>
            </a:r>
            <a:endParaRPr lang="en-IN" sz="3200" dirty="0">
              <a:solidFill>
                <a:srgbClr val="DA16B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IN" sz="1800" dirty="0" smtClean="0">
                <a:cs typeface="Times New Roman" pitchFamily="18" charset="0"/>
              </a:rPr>
              <a:t>PHP is a server-side scripting language designed for web development but also used as a general-purpose programming language. PHP code is usually processed by a PHP interpreter, which is usually implemented as a web server's native module or a Common Gateway Interface (CGI) executable. After the PHP code is interpreted and executed, the web server sends resulting output to its client, usually in form of a part of the generated webpage; for example, PHP code can generate a web page's HTML code, an image, or some other data. PHP has also evolved to include a command-line interface (CLI) capability and can be used in standalone graphical applications.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IN" sz="2000" u="sng" dirty="0" smtClean="0">
              <a:latin typeface="+mj-lt"/>
              <a:cs typeface="Times New Roman" pitchFamily="18" charset="0"/>
            </a:endParaRPr>
          </a:p>
          <a:p>
            <a:pPr>
              <a:lnSpc>
                <a:spcPct val="150000"/>
              </a:lnSpc>
              <a:buNone/>
            </a:pPr>
            <a:endParaRPr lang="en-IN" sz="2000" dirty="0">
              <a:latin typeface="+mj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2800" u="sng" dirty="0" smtClean="0">
                <a:solidFill>
                  <a:srgbClr val="DA16B5"/>
                </a:solidFill>
                <a:latin typeface="Times New Roman" pitchFamily="18" charset="0"/>
                <a:cs typeface="Times New Roman" pitchFamily="18" charset="0"/>
              </a:rPr>
              <a:t>Introduction to PHP</a:t>
            </a:r>
            <a:br>
              <a:rPr lang="en-IN" sz="2800" u="sng" dirty="0" smtClean="0">
                <a:solidFill>
                  <a:srgbClr val="DA16B5"/>
                </a:solidFill>
                <a:latin typeface="Times New Roman" pitchFamily="18" charset="0"/>
                <a:cs typeface="Times New Roman" pitchFamily="18" charset="0"/>
              </a:rPr>
            </a:br>
            <a:endParaRPr lang="en-IN" sz="2800" dirty="0">
              <a:solidFill>
                <a:srgbClr val="DA16B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1876</TotalTime>
  <Words>1140</Words>
  <Application>Microsoft Office PowerPoint</Application>
  <PresentationFormat>On-screen Show (4:3)</PresentationFormat>
  <Paragraphs>338</Paragraphs>
  <Slides>55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Concourse</vt:lpstr>
      <vt:lpstr>       PRESENTED BY:                                          Neenu Manuval        MCA S6        No:36    </vt:lpstr>
      <vt:lpstr>Abstract</vt:lpstr>
      <vt:lpstr>Modules</vt:lpstr>
      <vt:lpstr>Super Admin </vt:lpstr>
      <vt:lpstr>Publisher </vt:lpstr>
      <vt:lpstr>Registered user</vt:lpstr>
      <vt:lpstr>Guest User</vt:lpstr>
      <vt:lpstr>Technology hierarchy</vt:lpstr>
      <vt:lpstr>Introduction to PHP </vt:lpstr>
      <vt:lpstr>NETBEANS  </vt:lpstr>
      <vt:lpstr>WORDPRESS </vt:lpstr>
      <vt:lpstr>Characteristics</vt:lpstr>
      <vt:lpstr>My SQL </vt:lpstr>
      <vt:lpstr>Features</vt:lpstr>
      <vt:lpstr>System specification</vt:lpstr>
      <vt:lpstr>Software specification</vt:lpstr>
      <vt:lpstr>Table Design</vt:lpstr>
      <vt:lpstr>Tbl_user</vt:lpstr>
      <vt:lpstr>Tbl_post</vt:lpstr>
      <vt:lpstr>Tbl_comment</vt:lpstr>
      <vt:lpstr>Tbl_postviews</vt:lpstr>
      <vt:lpstr>Tbl_category</vt:lpstr>
      <vt:lpstr>Tbl-Product</vt:lpstr>
      <vt:lpstr>Tbl_orderproduct</vt:lpstr>
      <vt:lpstr>Tbl_cart</vt:lpstr>
      <vt:lpstr>Tbl_billing</vt:lpstr>
      <vt:lpstr>UML</vt:lpstr>
      <vt:lpstr>UML(cont...)</vt:lpstr>
      <vt:lpstr>UML(cont...)</vt:lpstr>
      <vt:lpstr>UML(cont...)</vt:lpstr>
      <vt:lpstr>Activity Diagram</vt:lpstr>
      <vt:lpstr>Publisher</vt:lpstr>
      <vt:lpstr>Registered user</vt:lpstr>
      <vt:lpstr>Guest user</vt:lpstr>
      <vt:lpstr>Home page</vt:lpstr>
      <vt:lpstr>Coverstory</vt:lpstr>
      <vt:lpstr>Editorial</vt:lpstr>
      <vt:lpstr>Editorial....</vt:lpstr>
      <vt:lpstr>News</vt:lpstr>
      <vt:lpstr>Advertise</vt:lpstr>
      <vt:lpstr>About</vt:lpstr>
      <vt:lpstr>E-paper</vt:lpstr>
      <vt:lpstr>Epaper</vt:lpstr>
      <vt:lpstr>Add contents</vt:lpstr>
      <vt:lpstr>Register </vt:lpstr>
      <vt:lpstr>Log in</vt:lpstr>
      <vt:lpstr>Forgot password</vt:lpstr>
      <vt:lpstr>User profile</vt:lpstr>
      <vt:lpstr>Comment</vt:lpstr>
      <vt:lpstr>product</vt:lpstr>
      <vt:lpstr>Cart </vt:lpstr>
      <vt:lpstr>Billing</vt:lpstr>
      <vt:lpstr>Order Details</vt:lpstr>
      <vt:lpstr>Role assigning</vt:lpstr>
      <vt:lpstr>Thank you..!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Sumit Thakur</dc:creator>
  <cp:lastModifiedBy>HP</cp:lastModifiedBy>
  <cp:revision>202</cp:revision>
  <dcterms:created xsi:type="dcterms:W3CDTF">2015-02-06T06:00:51Z</dcterms:created>
  <dcterms:modified xsi:type="dcterms:W3CDTF">2018-04-30T06:49:27Z</dcterms:modified>
</cp:coreProperties>
</file>